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926" r:id="rId2"/>
  </p:sldMasterIdLst>
  <p:notesMasterIdLst>
    <p:notesMasterId r:id="rId11"/>
  </p:notesMasterIdLst>
  <p:handoutMasterIdLst>
    <p:handoutMasterId r:id="rId12"/>
  </p:handoutMasterIdLst>
  <p:sldIdLst>
    <p:sldId id="505" r:id="rId3"/>
    <p:sldId id="507" r:id="rId4"/>
    <p:sldId id="508" r:id="rId5"/>
    <p:sldId id="525" r:id="rId6"/>
    <p:sldId id="513" r:id="rId7"/>
    <p:sldId id="515" r:id="rId8"/>
    <p:sldId id="523" r:id="rId9"/>
    <p:sldId id="524" r:id="rId10"/>
  </p:sldIdLst>
  <p:sldSz cx="9144000" cy="5143500" type="screen16x9"/>
  <p:notesSz cx="6797675" cy="9928225"/>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08" userDrawn="1">
          <p15:clr>
            <a:srgbClr val="A4A3A4"/>
          </p15:clr>
        </p15:guide>
        <p15:guide id="2" orient="horz" pos="3003">
          <p15:clr>
            <a:srgbClr val="A4A3A4"/>
          </p15:clr>
        </p15:guide>
        <p15:guide id="3" orient="horz" pos="804" userDrawn="1">
          <p15:clr>
            <a:srgbClr val="A4A3A4"/>
          </p15:clr>
        </p15:guide>
        <p15:guide id="4" orient="horz" pos="1980" userDrawn="1">
          <p15:clr>
            <a:srgbClr val="A4A3A4"/>
          </p15:clr>
        </p15:guide>
        <p15:guide id="5" pos="5592" userDrawn="1">
          <p15:clr>
            <a:srgbClr val="A4A3A4"/>
          </p15:clr>
        </p15:guide>
        <p15:guide id="6" pos="2882">
          <p15:clr>
            <a:srgbClr val="A4A3A4"/>
          </p15:clr>
        </p15:guide>
        <p15:guide id="7" pos="144" userDrawn="1">
          <p15:clr>
            <a:srgbClr val="A4A3A4"/>
          </p15:clr>
        </p15:guide>
        <p15:guide id="8" pos="5414">
          <p15:clr>
            <a:srgbClr val="A4A3A4"/>
          </p15:clr>
        </p15:guide>
        <p15:guide id="9" pos="343">
          <p15:clr>
            <a:srgbClr val="A4A3A4"/>
          </p15:clr>
        </p15:guide>
        <p15:guide id="10" pos="5500">
          <p15:clr>
            <a:srgbClr val="A4A3A4"/>
          </p15:clr>
        </p15:guide>
        <p15:guide id="11" pos="262">
          <p15:clr>
            <a:srgbClr val="A4A3A4"/>
          </p15:clr>
        </p15:guide>
        <p15:guide id="12" orient="horz" pos="692">
          <p15:clr>
            <a:srgbClr val="A4A3A4"/>
          </p15:clr>
        </p15:guide>
        <p15:guide id="13" orient="horz" pos="2973">
          <p15:clr>
            <a:srgbClr val="A4A3A4"/>
          </p15:clr>
        </p15:guide>
        <p15:guide id="14" orient="horz" pos="50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Olson, Diane (SLC-MEW)" initials="DO" lastIdx="39" clrIdx="1"/>
  <p:cmAuthor id="2" name="John Faulkner -X (jofaulkn - EDITCETERA at Cisco)" initials="JF-(-EaC" lastIdx="13" clrIdx="2"/>
  <p:cmAuthor id="3" name="David Barry -X (davbarry - CLEARPATH WORKFORCE MANAGEMENT INC at Cisco)" initials="DB-(-CWMIaC" lastIdx="2" clrIdx="3"/>
  <p:cmAuthor id="4" name="Howard Epstein (hepstein)" initials="HE(" lastIdx="1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DDB"/>
    <a:srgbClr val="FA661C"/>
    <a:srgbClr val="21615F"/>
    <a:srgbClr val="349A97"/>
    <a:srgbClr val="FDBE24"/>
    <a:srgbClr val="489542"/>
    <a:srgbClr val="335FFA"/>
    <a:srgbClr val="4D4D4D"/>
    <a:srgbClr val="AB0810"/>
    <a:srgbClr val="2C92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8" autoAdjust="0"/>
    <p:restoredTop sz="70972" autoAdjust="0"/>
  </p:normalViewPr>
  <p:slideViewPr>
    <p:cSldViewPr snapToGrid="0" snapToObjects="1" showGuides="1">
      <p:cViewPr varScale="1">
        <p:scale>
          <a:sx n="121" d="100"/>
          <a:sy n="121" d="100"/>
        </p:scale>
        <p:origin x="1936" y="176"/>
      </p:cViewPr>
      <p:guideLst>
        <p:guide orient="horz" pos="708"/>
        <p:guide orient="horz" pos="3003"/>
        <p:guide orient="horz" pos="804"/>
        <p:guide orient="horz" pos="1980"/>
        <p:guide pos="5592"/>
        <p:guide pos="2882"/>
        <p:guide pos="144"/>
        <p:guide pos="5414"/>
        <p:guide pos="343"/>
        <p:guide pos="5500"/>
        <p:guide pos="262"/>
        <p:guide orient="horz" pos="692"/>
        <p:guide orient="horz" pos="2973"/>
        <p:guide orient="horz" pos="503"/>
      </p:guideLst>
    </p:cSldViewPr>
  </p:slideViewPr>
  <p:outlineViewPr>
    <p:cViewPr>
      <p:scale>
        <a:sx n="33" d="100"/>
        <a:sy n="33" d="100"/>
      </p:scale>
      <p:origin x="0" y="-629"/>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p:scale>
          <a:sx n="75" d="100"/>
          <a:sy n="75" d="100"/>
        </p:scale>
        <p:origin x="-1949" y="32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3/20/18</a:t>
            </a:fld>
            <a:endParaRPr lang="en-US"/>
          </a:p>
        </p:txBody>
      </p:sp>
      <p:sp>
        <p:nvSpPr>
          <p:cNvPr id="4" name="Footer Placeholder 3"/>
          <p:cNvSpPr>
            <a:spLocks noGrp="1"/>
          </p:cNvSpPr>
          <p:nvPr>
            <p:ph type="ftr" sz="quarter" idx="2"/>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Arial" pitchFamily="34" charset="0"/>
                <a:ea typeface="+mn-ea"/>
                <a:cs typeface="Arial" pitchFamily="34" charset="0"/>
              </a:defRPr>
            </a:lvl1pPr>
          </a:lstStyle>
          <a:p>
            <a:pPr>
              <a:defRPr/>
            </a:pPr>
            <a:fld id="{2A637A29-4E7E-A24B-BAB1-D48C888F91E4}" type="datetimeFigureOut">
              <a:rPr lang="en-US" smtClean="0"/>
              <a:pPr>
                <a:defRPr/>
              </a:pPr>
              <a:t>3/20/18</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ea typeface="+mn-ea"/>
                <a:cs typeface="Arial" pitchFamily="34" charset="0"/>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itchFamily="34" charset="0"/>
        <a:ea typeface="ＭＳ Ｐゴシック" charset="0"/>
        <a:cs typeface="Arial" pitchFamily="34"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36227"/>
            <a:ext cx="5438140" cy="4467701"/>
          </a:xfrm>
        </p:spPr>
        <p:txBody>
          <a:bodyPr/>
          <a:lstStyle/>
          <a:p>
            <a:endParaRPr lang="en-US" sz="1000" kern="1200" dirty="0">
              <a:solidFill>
                <a:schemeClr val="tx1"/>
              </a:solidFill>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fld id="{E8438005-C9FE-421C-B26E-39E46AD9528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5358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3648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7295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334640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15050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6</a:t>
            </a:fld>
            <a:endParaRPr lang="en-US"/>
          </a:p>
        </p:txBody>
      </p:sp>
    </p:spTree>
    <p:extLst>
      <p:ext uri="{BB962C8B-B14F-4D97-AF65-F5344CB8AC3E}">
        <p14:creationId xmlns:p14="http://schemas.microsoft.com/office/powerpoint/2010/main" val="205827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203545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03545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62383"/>
            <a:ext cx="941172" cy="508449"/>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TextBox 3"/>
          <p:cNvSpPr txBox="1"/>
          <p:nvPr userDrawn="1"/>
        </p:nvSpPr>
        <p:spPr>
          <a:xfrm>
            <a:off x="437766" y="8557"/>
            <a:ext cx="1537600" cy="276999"/>
          </a:xfrm>
          <a:prstGeom prst="rect">
            <a:avLst/>
          </a:prstGeom>
          <a:noFill/>
        </p:spPr>
        <p:txBody>
          <a:bodyPr wrap="none" rtlCol="0">
            <a:spAutoFit/>
          </a:bodyPr>
          <a:lstStyle/>
          <a:p>
            <a:r>
              <a:rPr lang="en-US" sz="1200" b="1" dirty="0">
                <a:solidFill>
                  <a:srgbClr val="C00000"/>
                </a:solidFill>
              </a:rPr>
              <a:t>Cisco Confidential</a:t>
            </a:r>
          </a:p>
        </p:txBody>
      </p:sp>
    </p:spTree>
    <p:extLst>
      <p:ext uri="{BB962C8B-B14F-4D97-AF65-F5344CB8AC3E}">
        <p14:creationId xmlns:p14="http://schemas.microsoft.com/office/powerpoint/2010/main" val="140552652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94480" y="0"/>
            <a:ext cx="5049520" cy="5140915"/>
          </a:xfrm>
          <a:prstGeom prst="rect">
            <a:avLst/>
          </a:prstGeom>
        </p:spPr>
      </p:pic>
      <p:sp>
        <p:nvSpPr>
          <p:cNvPr id="2" name="Rectangle 1"/>
          <p:cNvSpPr/>
          <p:nvPr userDrawn="1"/>
        </p:nvSpPr>
        <p:spPr>
          <a:xfrm>
            <a:off x="4033519" y="0"/>
            <a:ext cx="3594195" cy="5143500"/>
          </a:xfrm>
          <a:prstGeom prst="rect">
            <a:avLst/>
          </a:prstGeom>
          <a:gradFill flip="none" rotWithShape="1">
            <a:gsLst>
              <a:gs pos="58000">
                <a:srgbClr val="FFFFFF">
                  <a:alpha val="88000"/>
                </a:srgbClr>
              </a:gs>
              <a:gs pos="0">
                <a:schemeClr val="bg1"/>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22900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_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82475665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04575" y="1801344"/>
            <a:ext cx="1734852" cy="154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3995" y="2245753"/>
            <a:ext cx="1236008" cy="651994"/>
          </a:xfrm>
          <a:prstGeom prst="rect">
            <a:avLst/>
          </a:prstGeom>
        </p:spPr>
      </p:pic>
    </p:spTree>
    <p:extLst>
      <p:ext uri="{BB962C8B-B14F-4D97-AF65-F5344CB8AC3E}">
        <p14:creationId xmlns:p14="http://schemas.microsoft.com/office/powerpoint/2010/main" val="6220791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EA0-1957-4A4C-B20E-C42F29239B1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EB3E3-CFB7-684A-95FC-8DC0E80FBC6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4F674-CA39-3048-A878-2617F0E798B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51329A0-EEC6-A44D-9CA8-0F1E552FB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02061-011A-EE41-9973-07CD70C502D3}"/>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321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346-E07C-9E44-BA15-63404A92BF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6C2A49-E65E-F84A-AB86-9ADCC8AB7F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1953-6178-3E44-ABA0-A97232CE8173}"/>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EFC177E-E10A-4C43-BB12-A4C267D1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25939-C477-824B-871D-116E08E42C4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631100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B08E-FE5E-854A-9E46-F29F4B10EDD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98B9D-36E5-294B-A110-8FEBFA7CCEB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BD9C8E-8512-0648-A925-4A192CFE3395}"/>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6DAA6821-00FE-124D-B36D-48D70474F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2B3B4-7C1D-1745-A0D6-DD8F7A353F6D}"/>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31422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BCA2-1C16-5549-96B4-83F8B2099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2FD8C-AA4B-6D49-A23A-843327EED69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8C818-3A5F-FB46-94F0-BD0A992601A8}"/>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B1C54-CD27-5C40-945C-4FE367168F5D}"/>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ACF06EE3-4549-F34E-80BB-8A1BAC98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AF700-A686-D74D-BBF5-46FA3BF94611}"/>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74637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82A2-A09C-AB42-B99D-1FACEA1B4DAE}"/>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AFA17E-ACFB-E943-B495-A2091A6AC05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3DC29B-DF8A-E043-8568-BFB81C9C943D}"/>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8346E-4530-BE45-A437-83B04FDA62DC}"/>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A8208-53FE-EB49-9638-2D5A73CB4141}"/>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76137-4B31-314B-9FBA-122BC41CFFE6}"/>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8" name="Footer Placeholder 7">
            <a:extLst>
              <a:ext uri="{FF2B5EF4-FFF2-40B4-BE49-F238E27FC236}">
                <a16:creationId xmlns:a16="http://schemas.microsoft.com/office/drawing/2014/main" id="{092707D3-F86F-7D4E-A78D-A22F176801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2B6690-C629-D54D-B821-6DEBD0898657}"/>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655581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4F79-2F6C-5940-92E7-036E63318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8AADEB-524B-4A42-A1A3-22AFB66D2AE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4" name="Footer Placeholder 3">
            <a:extLst>
              <a:ext uri="{FF2B5EF4-FFF2-40B4-BE49-F238E27FC236}">
                <a16:creationId xmlns:a16="http://schemas.microsoft.com/office/drawing/2014/main" id="{895395BA-1AA8-9A40-A903-83697A33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11B10-D9A1-324C-886E-7611CBC5E062}"/>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01851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7C139F-452B-8444-8955-A5E087800E3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3" name="Footer Placeholder 2">
            <a:extLst>
              <a:ext uri="{FF2B5EF4-FFF2-40B4-BE49-F238E27FC236}">
                <a16:creationId xmlns:a16="http://schemas.microsoft.com/office/drawing/2014/main" id="{AD7C196A-6EC3-9245-94B0-41A3621ED6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B3D4E4-9E95-9E44-9F9B-C9FB24D2B57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621605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681F-31DB-2843-9595-0FDAE7BFAB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1B6F1E-6D56-3045-9BB5-BEDA28E2099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1C1DB-E798-5049-B289-3CB6D446F62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37084-CCE0-3F46-97F1-011B031B781C}"/>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89152821-4F1A-3D4E-879F-A25A17B6D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8560D-2D78-5345-A616-64640B67DAEC}"/>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39557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1965-9F84-6A49-B746-88F12711BEB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A8CF0-A8C1-704B-AEC0-DE4460259FC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A23922-B347-064A-8214-D7E8655F880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92C81-4D1F-E449-8565-78A79C8E4771}"/>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094891D0-6D7C-D14B-A642-6C0B119E8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FAB75-4B53-1140-8C07-A96289A0A78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67920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D65B-3A75-B441-8D90-9CD1C2E2B0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F6405D-A8BC-D84D-A67A-28F9F3BD5C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672B4-A474-7940-B014-22673722380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A989DCD-0363-D347-9DDA-397FC7406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CE39C-261C-0E40-98B9-39F8518C8BBA}"/>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4036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12" name="Rectangle 7"/>
          <p:cNvSpPr>
            <a:spLocks noChangeArrowheads="1"/>
          </p:cNvSpPr>
          <p:nvPr userDrawn="1"/>
        </p:nvSpPr>
        <p:spPr bwMode="ltGray">
          <a:xfrm>
            <a:off x="8515169" y="4908007"/>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pic>
        <p:nvPicPr>
          <p:cNvPr id="13"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790873"/>
            <a:ext cx="431312" cy="2651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a:spLocks noChangeArrowheads="1"/>
          </p:cNvSpPr>
          <p:nvPr userDrawn="1"/>
        </p:nvSpPr>
        <p:spPr bwMode="ltGray">
          <a:xfrm>
            <a:off x="5254752" y="4906753"/>
            <a:ext cx="327077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dirty="0">
                <a:solidFill>
                  <a:schemeClr val="bg1">
                    <a:alpha val="60000"/>
                  </a:schemeClr>
                </a:solidFill>
                <a:latin typeface="+mn-lt"/>
                <a:ea typeface="+mn-ea"/>
                <a:cs typeface="CiscoSans Thin"/>
              </a:rPr>
              <a:t>C97-735991-00 © 2015  Cisco and/or its affiliates. All rights reserved.   Cisco Confidential</a:t>
            </a:r>
          </a:p>
        </p:txBody>
      </p:sp>
    </p:spTree>
    <p:extLst>
      <p:ext uri="{BB962C8B-B14F-4D97-AF65-F5344CB8AC3E}">
        <p14:creationId xmlns:p14="http://schemas.microsoft.com/office/powerpoint/2010/main" val="2431059221"/>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ED39A-9E6E-F749-8E12-7B7FD808A61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F35FDB-1D9C-6149-BA43-AD3C2322A4B8}"/>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D618-C845-CD46-84EA-D3699F99D072}"/>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E10C143-82A2-A34F-86D1-0C8C40E35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4EB7-8926-FE4B-9972-3757DE5D652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4916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1" name="Rectangle 7"/>
          <p:cNvSpPr>
            <a:spLocks noChangeArrowheads="1"/>
          </p:cNvSpPr>
          <p:nvPr userDrawn="1"/>
        </p:nvSpPr>
        <p:spPr bwMode="ltGray">
          <a:xfrm>
            <a:off x="8564302" y="4767444"/>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2" name="Rectangle 4"/>
          <p:cNvSpPr>
            <a:spLocks noChangeArrowheads="1"/>
          </p:cNvSpPr>
          <p:nvPr userDrawn="1"/>
        </p:nvSpPr>
        <p:spPr bwMode="ltGray">
          <a:xfrm>
            <a:off x="5303885" y="4766190"/>
            <a:ext cx="327077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C97-735991-00 © 2016  Cisco and/or its affiliates. All rights reserved.   Cisco Confidential</a:t>
            </a:r>
          </a:p>
        </p:txBody>
      </p:sp>
      <p:pic>
        <p:nvPicPr>
          <p:cNvPr id="13" name="Picture 2"/>
          <p:cNvPicPr>
            <a:picLocks noChangeAspect="1" noChangeArrowheads="1"/>
          </p:cNvPicPr>
          <p:nvPr userDrawn="1"/>
        </p:nvPicPr>
        <p:blipFill>
          <a:blip r:embed="rId41">
            <a:extLst>
              <a:ext uri="{28A0092B-C50C-407E-A947-70E740481C1C}">
                <a14:useLocalDpi xmlns:a14="http://schemas.microsoft.com/office/drawing/2010/main" val="0"/>
              </a:ext>
            </a:extLst>
          </a:blip>
          <a:stretch>
            <a:fillRect/>
          </a:stretch>
        </p:blipFill>
        <p:spPr bwMode="auto">
          <a:xfrm>
            <a:off x="474175" y="4684835"/>
            <a:ext cx="431312" cy="23587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922" r:id="rId2"/>
    <p:sldLayoutId id="2147483924" r:id="rId3"/>
    <p:sldLayoutId id="2147483875" r:id="rId4"/>
    <p:sldLayoutId id="2147483877" r:id="rId5"/>
    <p:sldLayoutId id="2147483876" r:id="rId6"/>
    <p:sldLayoutId id="2147483878" r:id="rId7"/>
    <p:sldLayoutId id="2147483881" r:id="rId8"/>
    <p:sldLayoutId id="2147483880" r:id="rId9"/>
    <p:sldLayoutId id="2147483905" r:id="rId10"/>
    <p:sldLayoutId id="2147483906" r:id="rId11"/>
    <p:sldLayoutId id="2147483879" r:id="rId12"/>
    <p:sldLayoutId id="2147483883" r:id="rId13"/>
    <p:sldLayoutId id="2147483886" r:id="rId14"/>
    <p:sldLayoutId id="2147483887" r:id="rId15"/>
    <p:sldLayoutId id="2147483884" r:id="rId16"/>
    <p:sldLayoutId id="2147483885" r:id="rId17"/>
    <p:sldLayoutId id="2147483925" r:id="rId18"/>
    <p:sldLayoutId id="2147483907" r:id="rId19"/>
    <p:sldLayoutId id="2147483889" r:id="rId20"/>
    <p:sldLayoutId id="2147483890" r:id="rId21"/>
    <p:sldLayoutId id="2147483891" r:id="rId22"/>
    <p:sldLayoutId id="2147483892" r:id="rId23"/>
    <p:sldLayoutId id="2147483893" r:id="rId24"/>
    <p:sldLayoutId id="2147483917" r:id="rId25"/>
    <p:sldLayoutId id="2147483918" r:id="rId26"/>
    <p:sldLayoutId id="2147483895" r:id="rId27"/>
    <p:sldLayoutId id="2147483871" r:id="rId28"/>
    <p:sldLayoutId id="2147483898" r:id="rId29"/>
    <p:sldLayoutId id="2147483908" r:id="rId30"/>
    <p:sldLayoutId id="2147483909" r:id="rId31"/>
    <p:sldLayoutId id="2147483910" r:id="rId32"/>
    <p:sldLayoutId id="2147483911" r:id="rId33"/>
    <p:sldLayoutId id="2147483914" r:id="rId34"/>
    <p:sldLayoutId id="2147483896" r:id="rId35"/>
    <p:sldLayoutId id="2147483912" r:id="rId36"/>
    <p:sldLayoutId id="2147483913" r:id="rId37"/>
    <p:sldLayoutId id="2147483897" r:id="rId38"/>
    <p:sldLayoutId id="2147483923" r:id="rId39"/>
  </p:sldLayoutIdLst>
  <p:transition spd="slow">
    <p:wipe/>
  </p:transition>
  <p:txStyles>
    <p:titleStyle>
      <a:lvl1pPr algn="l" defTabSz="684213" rtl="0" eaLnBrk="1" fontAlgn="base" hangingPunct="1">
        <a:lnSpc>
          <a:spcPct val="80000"/>
        </a:lnSpc>
        <a:spcBef>
          <a:spcPct val="0"/>
        </a:spcBef>
        <a:spcAft>
          <a:spcPct val="0"/>
        </a:spcAft>
        <a:defRPr lang="en-US" sz="28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A716A-18D5-574C-9632-04D52138AB4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1D3884-AD39-904D-A820-04462834EE7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0262-CF82-BF45-A0E7-D9E1BE31F3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1B119363-5EA5-B84A-AFCF-BEA1F7CF425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3AE08A-5982-0347-A528-8EEB62A3453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48B631-9880-9548-9AB5-C82A84EA7CEC}" type="slidenum">
              <a:rPr lang="en-US" smtClean="0"/>
              <a:t>‹#›</a:t>
            </a:fld>
            <a:endParaRPr lang="en-US"/>
          </a:p>
        </p:txBody>
      </p:sp>
    </p:spTree>
    <p:extLst>
      <p:ext uri="{BB962C8B-B14F-4D97-AF65-F5344CB8AC3E}">
        <p14:creationId xmlns:p14="http://schemas.microsoft.com/office/powerpoint/2010/main" val="2578743419"/>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5A49-0D47-A740-88B4-42E148E5F893}"/>
              </a:ext>
            </a:extLst>
          </p:cNvPr>
          <p:cNvPicPr>
            <a:picLocks noChangeAspect="1"/>
          </p:cNvPicPr>
          <p:nvPr/>
        </p:nvPicPr>
        <p:blipFill rotWithShape="1">
          <a:blip r:embed="rId3"/>
          <a:srcRect t="4687" r="-438"/>
          <a:stretch/>
        </p:blipFill>
        <p:spPr>
          <a:xfrm>
            <a:off x="0" y="0"/>
            <a:ext cx="9217572" cy="5784850"/>
          </a:xfrm>
          <a:prstGeom prst="rect">
            <a:avLst/>
          </a:prstGeom>
        </p:spPr>
      </p:pic>
      <p:sp>
        <p:nvSpPr>
          <p:cNvPr id="6" name="Text Placeholder 5"/>
          <p:cNvSpPr>
            <a:spLocks noGrp="1"/>
          </p:cNvSpPr>
          <p:nvPr>
            <p:ph type="body" sz="quarter" idx="12"/>
          </p:nvPr>
        </p:nvSpPr>
        <p:spPr>
          <a:xfrm>
            <a:off x="68664" y="1741179"/>
            <a:ext cx="8296421" cy="288131"/>
          </a:xfrm>
        </p:spPr>
        <p:txBody>
          <a:bodyPr/>
          <a:lstStyle/>
          <a:p>
            <a:r>
              <a:rPr lang="en-US" dirty="0">
                <a:solidFill>
                  <a:schemeClr val="bg1"/>
                </a:solidFill>
                <a:latin typeface="+mj-lt"/>
              </a:rPr>
              <a:t>March 2018</a:t>
            </a:r>
          </a:p>
        </p:txBody>
      </p:sp>
      <p:sp>
        <p:nvSpPr>
          <p:cNvPr id="10" name="Title 1"/>
          <p:cNvSpPr>
            <a:spLocks noGrp="1"/>
          </p:cNvSpPr>
          <p:nvPr>
            <p:ph type="ctrTitle"/>
          </p:nvPr>
        </p:nvSpPr>
        <p:spPr>
          <a:xfrm>
            <a:off x="1588654" y="397608"/>
            <a:ext cx="6776431" cy="1658677"/>
          </a:xfrm>
        </p:spPr>
        <p:txBody>
          <a:bodyPr/>
          <a:lstStyle/>
          <a:p>
            <a:r>
              <a:rPr lang="en-US" sz="4000" b="1" dirty="0">
                <a:solidFill>
                  <a:schemeClr val="bg1"/>
                </a:solidFill>
              </a:rPr>
              <a:t>TriangleRelo Team Project Review</a:t>
            </a:r>
            <a:br>
              <a:rPr lang="en-US" sz="4000" b="1" dirty="0"/>
            </a:br>
            <a:br>
              <a:rPr lang="en-US" sz="4000" dirty="0"/>
            </a:br>
            <a:endParaRPr lang="en-US" sz="2400" dirty="0"/>
          </a:p>
        </p:txBody>
      </p:sp>
      <p:pic>
        <p:nvPicPr>
          <p:cNvPr id="1026" name="Picture 2" descr="Image result for unc coding bootc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27" y="153252"/>
            <a:ext cx="1073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0" y="1129167"/>
            <a:ext cx="8296421" cy="288131"/>
          </a:xfrm>
        </p:spPr>
        <p:txBody>
          <a:bodyPr/>
          <a:lstStyle/>
          <a:p>
            <a:r>
              <a:rPr lang="en-US" sz="1200" dirty="0">
                <a:solidFill>
                  <a:schemeClr val="bg1"/>
                </a:solidFill>
                <a:latin typeface="+mj-lt"/>
              </a:rPr>
              <a:t> </a:t>
            </a:r>
            <a:r>
              <a:rPr lang="en-US" dirty="0">
                <a:solidFill>
                  <a:schemeClr val="bg1"/>
                </a:solidFill>
                <a:latin typeface="+mj-lt"/>
              </a:rPr>
              <a:t>Developers:</a:t>
            </a:r>
            <a:endParaRPr lang="en-US" sz="1200" dirty="0">
              <a:solidFill>
                <a:schemeClr val="bg1"/>
              </a:solidFill>
              <a:latin typeface="+mj-lt"/>
            </a:endParaRPr>
          </a:p>
        </p:txBody>
      </p:sp>
      <p:sp>
        <p:nvSpPr>
          <p:cNvPr id="11" name="Subtitle 10"/>
          <p:cNvSpPr>
            <a:spLocks noGrp="1"/>
          </p:cNvSpPr>
          <p:nvPr>
            <p:ph type="subTitle" idx="1"/>
          </p:nvPr>
        </p:nvSpPr>
        <p:spPr>
          <a:xfrm>
            <a:off x="68663" y="1426073"/>
            <a:ext cx="8296421" cy="288131"/>
          </a:xfrm>
        </p:spPr>
        <p:txBody>
          <a:bodyPr/>
          <a:lstStyle/>
          <a:p>
            <a:r>
              <a:rPr lang="en-US" dirty="0">
                <a:solidFill>
                  <a:schemeClr val="bg1"/>
                </a:solidFill>
                <a:latin typeface="+mj-lt"/>
              </a:rPr>
              <a:t>Steve Hulme, Joshua Gomez, Logan Sawyer, Michael Ashe, and Derek Johnson</a:t>
            </a:r>
          </a:p>
        </p:txBody>
      </p:sp>
      <p:pic>
        <p:nvPicPr>
          <p:cNvPr id="7" name="Picture 6">
            <a:extLst>
              <a:ext uri="{FF2B5EF4-FFF2-40B4-BE49-F238E27FC236}">
                <a16:creationId xmlns:a16="http://schemas.microsoft.com/office/drawing/2014/main" id="{BC2E1C88-CAC2-594E-B3D5-8B81EAAD088B}"/>
              </a:ext>
            </a:extLst>
          </p:cNvPr>
          <p:cNvPicPr>
            <a:picLocks noChangeAspect="1"/>
          </p:cNvPicPr>
          <p:nvPr/>
        </p:nvPicPr>
        <p:blipFill>
          <a:blip r:embed="rId5"/>
          <a:stretch>
            <a:fillRect/>
          </a:stretch>
        </p:blipFill>
        <p:spPr>
          <a:xfrm>
            <a:off x="0" y="4497219"/>
            <a:ext cx="9144000" cy="646281"/>
          </a:xfrm>
          <a:prstGeom prst="rect">
            <a:avLst/>
          </a:prstGeom>
        </p:spPr>
      </p:pic>
    </p:spTree>
    <p:extLst>
      <p:ext uri="{BB962C8B-B14F-4D97-AF65-F5344CB8AC3E}">
        <p14:creationId xmlns:p14="http://schemas.microsoft.com/office/powerpoint/2010/main" val="328778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3F4BD5-78C6-A14B-9072-395B5A15F4F2}"/>
              </a:ext>
            </a:extLst>
          </p:cNvPr>
          <p:cNvPicPr>
            <a:picLocks noChangeAspect="1"/>
          </p:cNvPicPr>
          <p:nvPr/>
        </p:nvPicPr>
        <p:blipFill>
          <a:blip r:embed="rId3"/>
          <a:stretch>
            <a:fillRect/>
          </a:stretch>
        </p:blipFill>
        <p:spPr>
          <a:xfrm>
            <a:off x="0" y="0"/>
            <a:ext cx="9144000" cy="6096000"/>
          </a:xfrm>
          <a:prstGeom prst="rect">
            <a:avLst/>
          </a:prstGeom>
        </p:spPr>
      </p:pic>
      <p:cxnSp>
        <p:nvCxnSpPr>
          <p:cNvPr id="68" name="Straight Connector 67"/>
          <p:cNvCxnSpPr/>
          <p:nvPr/>
        </p:nvCxnSpPr>
        <p:spPr>
          <a:xfrm>
            <a:off x="5238267" y="132322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3200" b="1" dirty="0">
                <a:solidFill>
                  <a:schemeClr val="bg1"/>
                </a:solidFill>
              </a:rPr>
              <a:t>Agenda</a:t>
            </a:r>
          </a:p>
        </p:txBody>
      </p:sp>
      <p:cxnSp>
        <p:nvCxnSpPr>
          <p:cNvPr id="3" name="Straight Connector 2"/>
          <p:cNvCxnSpPr/>
          <p:nvPr/>
        </p:nvCxnSpPr>
        <p:spPr>
          <a:xfrm>
            <a:off x="5241981" y="1953710"/>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241981" y="2899684"/>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241981" y="323787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27" idx="3"/>
          </p:cNvCxnSpPr>
          <p:nvPr/>
        </p:nvCxnSpPr>
        <p:spPr>
          <a:xfrm>
            <a:off x="5241981" y="4281939"/>
            <a:ext cx="3314" cy="472235"/>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1669" y="1060213"/>
            <a:ext cx="2385340"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Introduction of team</a:t>
            </a:r>
          </a:p>
        </p:txBody>
      </p:sp>
      <p:sp>
        <p:nvSpPr>
          <p:cNvPr id="8" name="Oval 7"/>
          <p:cNvSpPr/>
          <p:nvPr/>
        </p:nvSpPr>
        <p:spPr>
          <a:xfrm>
            <a:off x="5187784" y="1747633"/>
            <a:ext cx="84842" cy="84842"/>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9" name="Straight Connector 8"/>
          <p:cNvCxnSpPr/>
          <p:nvPr/>
        </p:nvCxnSpPr>
        <p:spPr>
          <a:xfrm>
            <a:off x="5272626" y="1800943"/>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157139" y="2255915"/>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2" name="Straight Connector 11"/>
          <p:cNvCxnSpPr/>
          <p:nvPr/>
        </p:nvCxnSpPr>
        <p:spPr>
          <a:xfrm>
            <a:off x="4763570" y="2328325"/>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3471" y="2096547"/>
            <a:ext cx="231475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Demonstration</a:t>
            </a:r>
            <a:r>
              <a:rPr lang="en-US" sz="1400" b="1" dirty="0">
                <a:solidFill>
                  <a:schemeClr val="bg1"/>
                </a:solidFill>
              </a:rPr>
              <a:t> </a:t>
            </a:r>
          </a:p>
        </p:txBody>
      </p:sp>
      <p:sp>
        <p:nvSpPr>
          <p:cNvPr id="15" name="TextBox 14"/>
          <p:cNvSpPr txBox="1"/>
          <p:nvPr/>
        </p:nvSpPr>
        <p:spPr>
          <a:xfrm>
            <a:off x="6729874" y="2556002"/>
            <a:ext cx="2714520" cy="584775"/>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Team Development Stories</a:t>
            </a:r>
          </a:p>
        </p:txBody>
      </p:sp>
      <p:sp>
        <p:nvSpPr>
          <p:cNvPr id="16" name="Oval 15"/>
          <p:cNvSpPr/>
          <p:nvPr/>
        </p:nvSpPr>
        <p:spPr>
          <a:xfrm>
            <a:off x="5187784" y="2786338"/>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7" name="Straight Connector 16"/>
          <p:cNvCxnSpPr/>
          <p:nvPr/>
        </p:nvCxnSpPr>
        <p:spPr>
          <a:xfrm>
            <a:off x="5206994" y="4039964"/>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87784" y="3476299"/>
            <a:ext cx="84842" cy="84842"/>
          </a:xfrm>
          <a:prstGeom prst="ellipse">
            <a:avLst/>
          </a:prstGeom>
          <a:solidFill>
            <a:schemeClr val="tx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20" name="Straight Connector 19"/>
          <p:cNvCxnSpPr/>
          <p:nvPr/>
        </p:nvCxnSpPr>
        <p:spPr>
          <a:xfrm>
            <a:off x="4794215" y="352933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5000" y="3307022"/>
            <a:ext cx="2938595"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Planned Improvements</a:t>
            </a:r>
          </a:p>
        </p:txBody>
      </p:sp>
      <p:sp>
        <p:nvSpPr>
          <p:cNvPr id="27" name="Isosceles Triangle 26"/>
          <p:cNvSpPr/>
          <p:nvPr/>
        </p:nvSpPr>
        <p:spPr>
          <a:xfrm rot="10800000" flipH="1" flipV="1">
            <a:off x="5146313" y="4637317"/>
            <a:ext cx="197963" cy="11685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sp>
        <p:nvSpPr>
          <p:cNvPr id="56" name="Oval 55"/>
          <p:cNvSpPr/>
          <p:nvPr/>
        </p:nvSpPr>
        <p:spPr>
          <a:xfrm>
            <a:off x="5206994" y="1285277"/>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7" name="Straight Connector 56"/>
          <p:cNvCxnSpPr/>
          <p:nvPr/>
        </p:nvCxnSpPr>
        <p:spPr>
          <a:xfrm>
            <a:off x="4794216" y="133822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763678" y="1568750"/>
            <a:ext cx="254607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High Level Overview</a:t>
            </a:r>
          </a:p>
        </p:txBody>
      </p:sp>
      <p:sp>
        <p:nvSpPr>
          <p:cNvPr id="48" name="Rectangle 47"/>
          <p:cNvSpPr/>
          <p:nvPr/>
        </p:nvSpPr>
        <p:spPr>
          <a:xfrm>
            <a:off x="4225278" y="4604740"/>
            <a:ext cx="790773" cy="6515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pic>
        <p:nvPicPr>
          <p:cNvPr id="26" name="Picture 25">
            <a:extLst>
              <a:ext uri="{FF2B5EF4-FFF2-40B4-BE49-F238E27FC236}">
                <a16:creationId xmlns:a16="http://schemas.microsoft.com/office/drawing/2014/main" id="{9C9A6E03-3435-FC45-8DC5-6094B00379B3}"/>
              </a:ext>
            </a:extLst>
          </p:cNvPr>
          <p:cNvPicPr>
            <a:picLocks noChangeAspect="1"/>
          </p:cNvPicPr>
          <p:nvPr/>
        </p:nvPicPr>
        <p:blipFill>
          <a:blip r:embed="rId4"/>
          <a:stretch>
            <a:fillRect/>
          </a:stretch>
        </p:blipFill>
        <p:spPr>
          <a:xfrm>
            <a:off x="3489388" y="874326"/>
            <a:ext cx="1268838" cy="731222"/>
          </a:xfrm>
          <a:prstGeom prst="rect">
            <a:avLst/>
          </a:prstGeom>
        </p:spPr>
      </p:pic>
      <p:pic>
        <p:nvPicPr>
          <p:cNvPr id="32" name="Picture 31">
            <a:extLst>
              <a:ext uri="{FF2B5EF4-FFF2-40B4-BE49-F238E27FC236}">
                <a16:creationId xmlns:a16="http://schemas.microsoft.com/office/drawing/2014/main" id="{1FC44BC2-AB1E-4A45-B351-992EBC9EEF69}"/>
              </a:ext>
            </a:extLst>
          </p:cNvPr>
          <p:cNvPicPr>
            <a:picLocks noChangeAspect="1"/>
          </p:cNvPicPr>
          <p:nvPr/>
        </p:nvPicPr>
        <p:blipFill>
          <a:blip r:embed="rId5"/>
          <a:stretch>
            <a:fillRect/>
          </a:stretch>
        </p:blipFill>
        <p:spPr>
          <a:xfrm>
            <a:off x="3546872" y="3095510"/>
            <a:ext cx="1185326" cy="790217"/>
          </a:xfrm>
          <a:prstGeom prst="rect">
            <a:avLst/>
          </a:prstGeom>
        </p:spPr>
      </p:pic>
      <p:pic>
        <p:nvPicPr>
          <p:cNvPr id="34" name="Picture 33">
            <a:extLst>
              <a:ext uri="{FF2B5EF4-FFF2-40B4-BE49-F238E27FC236}">
                <a16:creationId xmlns:a16="http://schemas.microsoft.com/office/drawing/2014/main" id="{D366078E-E84F-2348-9AC0-4502D1AC24A8}"/>
              </a:ext>
            </a:extLst>
          </p:cNvPr>
          <p:cNvPicPr>
            <a:picLocks noChangeAspect="1"/>
          </p:cNvPicPr>
          <p:nvPr/>
        </p:nvPicPr>
        <p:blipFill>
          <a:blip r:embed="rId6"/>
          <a:stretch>
            <a:fillRect/>
          </a:stretch>
        </p:blipFill>
        <p:spPr>
          <a:xfrm>
            <a:off x="5581666" y="1399744"/>
            <a:ext cx="1199982" cy="671990"/>
          </a:xfrm>
          <a:prstGeom prst="rect">
            <a:avLst/>
          </a:prstGeom>
        </p:spPr>
      </p:pic>
      <p:pic>
        <p:nvPicPr>
          <p:cNvPr id="38" name="Picture 37">
            <a:extLst>
              <a:ext uri="{FF2B5EF4-FFF2-40B4-BE49-F238E27FC236}">
                <a16:creationId xmlns:a16="http://schemas.microsoft.com/office/drawing/2014/main" id="{8EDEA476-DD07-9549-B1DC-93B56464F9CE}"/>
              </a:ext>
            </a:extLst>
          </p:cNvPr>
          <p:cNvPicPr>
            <a:picLocks noChangeAspect="1"/>
          </p:cNvPicPr>
          <p:nvPr/>
        </p:nvPicPr>
        <p:blipFill>
          <a:blip r:embed="rId7"/>
          <a:stretch>
            <a:fillRect/>
          </a:stretch>
        </p:blipFill>
        <p:spPr>
          <a:xfrm>
            <a:off x="0" y="4496551"/>
            <a:ext cx="9144000" cy="646281"/>
          </a:xfrm>
          <a:prstGeom prst="rect">
            <a:avLst/>
          </a:prstGeom>
        </p:spPr>
      </p:pic>
      <p:pic>
        <p:nvPicPr>
          <p:cNvPr id="30" name="Picture 29">
            <a:extLst>
              <a:ext uri="{FF2B5EF4-FFF2-40B4-BE49-F238E27FC236}">
                <a16:creationId xmlns:a16="http://schemas.microsoft.com/office/drawing/2014/main" id="{112E3A5B-F9F1-CD4A-9A82-8B60AE9D8C22}"/>
              </a:ext>
            </a:extLst>
          </p:cNvPr>
          <p:cNvPicPr>
            <a:picLocks noChangeAspect="1"/>
          </p:cNvPicPr>
          <p:nvPr/>
        </p:nvPicPr>
        <p:blipFill>
          <a:blip r:embed="rId8"/>
          <a:stretch>
            <a:fillRect/>
          </a:stretch>
        </p:blipFill>
        <p:spPr>
          <a:xfrm>
            <a:off x="3032060" y="1911565"/>
            <a:ext cx="1726166" cy="767185"/>
          </a:xfrm>
          <a:prstGeom prst="rect">
            <a:avLst/>
          </a:prstGeom>
        </p:spPr>
      </p:pic>
      <p:sp>
        <p:nvSpPr>
          <p:cNvPr id="54" name="Oval 53">
            <a:extLst>
              <a:ext uri="{FF2B5EF4-FFF2-40B4-BE49-F238E27FC236}">
                <a16:creationId xmlns:a16="http://schemas.microsoft.com/office/drawing/2014/main" id="{60EC5598-F7DC-E14F-AD2C-3C30E1543FF6}"/>
              </a:ext>
            </a:extLst>
          </p:cNvPr>
          <p:cNvSpPr/>
          <p:nvPr/>
        </p:nvSpPr>
        <p:spPr>
          <a:xfrm>
            <a:off x="5187784" y="3979392"/>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5" name="Straight Connector 54">
            <a:extLst>
              <a:ext uri="{FF2B5EF4-FFF2-40B4-BE49-F238E27FC236}">
                <a16:creationId xmlns:a16="http://schemas.microsoft.com/office/drawing/2014/main" id="{F3FB8695-8289-B943-9EB0-89E3F0A77FEE}"/>
              </a:ext>
            </a:extLst>
          </p:cNvPr>
          <p:cNvCxnSpPr/>
          <p:nvPr/>
        </p:nvCxnSpPr>
        <p:spPr>
          <a:xfrm>
            <a:off x="5272626" y="2848896"/>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1369178-D48A-E743-8B3D-442B9683D784}"/>
              </a:ext>
            </a:extLst>
          </p:cNvPr>
          <p:cNvPicPr>
            <a:picLocks noChangeAspect="1"/>
          </p:cNvPicPr>
          <p:nvPr/>
        </p:nvPicPr>
        <p:blipFill>
          <a:blip r:embed="rId9"/>
          <a:stretch>
            <a:fillRect/>
          </a:stretch>
        </p:blipFill>
        <p:spPr>
          <a:xfrm>
            <a:off x="5563742" y="2491125"/>
            <a:ext cx="1166132" cy="655949"/>
          </a:xfrm>
          <a:prstGeom prst="rect">
            <a:avLst/>
          </a:prstGeom>
        </p:spPr>
      </p:pic>
      <p:pic>
        <p:nvPicPr>
          <p:cNvPr id="40" name="Picture 39">
            <a:extLst>
              <a:ext uri="{FF2B5EF4-FFF2-40B4-BE49-F238E27FC236}">
                <a16:creationId xmlns:a16="http://schemas.microsoft.com/office/drawing/2014/main" id="{D8B69267-8738-DB4D-907E-F8A5D68E8654}"/>
              </a:ext>
            </a:extLst>
          </p:cNvPr>
          <p:cNvPicPr>
            <a:picLocks noChangeAspect="1"/>
          </p:cNvPicPr>
          <p:nvPr/>
        </p:nvPicPr>
        <p:blipFill>
          <a:blip r:embed="rId10"/>
          <a:stretch>
            <a:fillRect/>
          </a:stretch>
        </p:blipFill>
        <p:spPr>
          <a:xfrm>
            <a:off x="5666195" y="3610277"/>
            <a:ext cx="1249662" cy="839189"/>
          </a:xfrm>
          <a:prstGeom prst="rect">
            <a:avLst/>
          </a:prstGeom>
        </p:spPr>
      </p:pic>
      <p:sp>
        <p:nvSpPr>
          <p:cNvPr id="41" name="Rectangle 40">
            <a:extLst>
              <a:ext uri="{FF2B5EF4-FFF2-40B4-BE49-F238E27FC236}">
                <a16:creationId xmlns:a16="http://schemas.microsoft.com/office/drawing/2014/main" id="{BBE9363E-6061-9B48-8D4A-640774F8D06B}"/>
              </a:ext>
            </a:extLst>
          </p:cNvPr>
          <p:cNvSpPr/>
          <p:nvPr/>
        </p:nvSpPr>
        <p:spPr>
          <a:xfrm>
            <a:off x="7116380" y="3527399"/>
            <a:ext cx="1974900" cy="646331"/>
          </a:xfrm>
          <a:prstGeom prst="rect">
            <a:avLst/>
          </a:prstGeom>
        </p:spPr>
        <p:txBody>
          <a:bodyPr wrap="square">
            <a:spAutoFit/>
          </a:bodyPr>
          <a:lstStyle/>
          <a:p>
            <a:r>
              <a:rPr lang="en-US" b="1" dirty="0">
                <a:solidFill>
                  <a:schemeClr val="bg1"/>
                </a:solidFill>
              </a:rPr>
              <a:t>Questions and Answers</a:t>
            </a:r>
          </a:p>
        </p:txBody>
      </p:sp>
    </p:spTree>
    <p:extLst>
      <p:ext uri="{BB962C8B-B14F-4D97-AF65-F5344CB8AC3E}">
        <p14:creationId xmlns:p14="http://schemas.microsoft.com/office/powerpoint/2010/main" val="8191667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F813AA-683D-904A-BFDA-5E6C9FC017CE}"/>
              </a:ext>
            </a:extLst>
          </p:cNvPr>
          <p:cNvPicPr>
            <a:picLocks noChangeAspect="1"/>
          </p:cNvPicPr>
          <p:nvPr/>
        </p:nvPicPr>
        <p:blipFill>
          <a:blip r:embed="rId3"/>
          <a:stretch>
            <a:fillRect/>
          </a:stretch>
        </p:blipFill>
        <p:spPr>
          <a:xfrm>
            <a:off x="0" y="0"/>
            <a:ext cx="9447172" cy="5904482"/>
          </a:xfrm>
          <a:prstGeom prst="rect">
            <a:avLst/>
          </a:prstGeom>
        </p:spPr>
      </p:pic>
      <p:sp>
        <p:nvSpPr>
          <p:cNvPr id="3" name="Title 2"/>
          <p:cNvSpPr>
            <a:spLocks noGrp="1"/>
          </p:cNvSpPr>
          <p:nvPr>
            <p:ph type="ctrTitle"/>
          </p:nvPr>
        </p:nvSpPr>
        <p:spPr>
          <a:xfrm>
            <a:off x="2895857" y="1574949"/>
            <a:ext cx="7598042" cy="2569946"/>
          </a:xfrm>
        </p:spPr>
        <p:txBody>
          <a:bodyPr/>
          <a:lstStyle/>
          <a:p>
            <a:r>
              <a:rPr lang="en-US" dirty="0"/>
              <a:t>TriangleRelo </a:t>
            </a:r>
            <a:br>
              <a:rPr lang="en-US" dirty="0"/>
            </a:br>
            <a:r>
              <a:rPr lang="en-US" dirty="0"/>
              <a:t>High Level Overview</a:t>
            </a:r>
          </a:p>
        </p:txBody>
      </p:sp>
      <p:pic>
        <p:nvPicPr>
          <p:cNvPr id="8" name="Picture 7">
            <a:extLst>
              <a:ext uri="{FF2B5EF4-FFF2-40B4-BE49-F238E27FC236}">
                <a16:creationId xmlns:a16="http://schemas.microsoft.com/office/drawing/2014/main" id="{75D2B3D7-C447-B74A-B21E-8BAEEC9824E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1818766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11C7F-C63B-F048-B173-A3061ED8A306}"/>
              </a:ext>
            </a:extLst>
          </p:cNvPr>
          <p:cNvPicPr>
            <a:picLocks noChangeAspect="1"/>
          </p:cNvPicPr>
          <p:nvPr/>
        </p:nvPicPr>
        <p:blipFill>
          <a:blip r:embed="rId3"/>
          <a:stretch>
            <a:fillRect/>
          </a:stretch>
        </p:blipFill>
        <p:spPr>
          <a:xfrm>
            <a:off x="0" y="365760"/>
            <a:ext cx="9144000" cy="4411980"/>
          </a:xfrm>
          <a:prstGeom prst="rect">
            <a:avLst/>
          </a:prstGeom>
        </p:spPr>
      </p:pic>
      <p:sp>
        <p:nvSpPr>
          <p:cNvPr id="3" name="Title 2"/>
          <p:cNvSpPr>
            <a:spLocks noGrp="1"/>
          </p:cNvSpPr>
          <p:nvPr>
            <p:ph type="ctrTitle"/>
          </p:nvPr>
        </p:nvSpPr>
        <p:spPr>
          <a:xfrm>
            <a:off x="4536832" y="738555"/>
            <a:ext cx="6106536" cy="1639087"/>
          </a:xfrm>
        </p:spPr>
        <p:txBody>
          <a:bodyPr/>
          <a:lstStyle/>
          <a:p>
            <a:r>
              <a:rPr lang="en-US" sz="9600" dirty="0"/>
              <a:t>Demo</a:t>
            </a:r>
          </a:p>
        </p:txBody>
      </p:sp>
      <p:pic>
        <p:nvPicPr>
          <p:cNvPr id="9" name="Picture 8">
            <a:extLst>
              <a:ext uri="{FF2B5EF4-FFF2-40B4-BE49-F238E27FC236}">
                <a16:creationId xmlns:a16="http://schemas.microsoft.com/office/drawing/2014/main" id="{67321672-6DC6-5241-A306-2D40D9BBCEC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0560530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F4B7B-5CC5-2544-8243-128D2FDD73DC}"/>
              </a:ext>
            </a:extLst>
          </p:cNvPr>
          <p:cNvPicPr>
            <a:picLocks noChangeAspect="1"/>
          </p:cNvPicPr>
          <p:nvPr/>
        </p:nvPicPr>
        <p:blipFill>
          <a:blip r:embed="rId3"/>
          <a:stretch>
            <a:fillRect/>
          </a:stretch>
        </p:blipFill>
        <p:spPr>
          <a:xfrm>
            <a:off x="0" y="0"/>
            <a:ext cx="10287000" cy="5143500"/>
          </a:xfrm>
          <a:prstGeom prst="rect">
            <a:avLst/>
          </a:prstGeom>
        </p:spPr>
      </p:pic>
      <p:sp>
        <p:nvSpPr>
          <p:cNvPr id="78" name="Title 77"/>
          <p:cNvSpPr>
            <a:spLocks noGrp="1"/>
          </p:cNvSpPr>
          <p:nvPr>
            <p:ph type="title"/>
          </p:nvPr>
        </p:nvSpPr>
        <p:spPr/>
        <p:txBody>
          <a:bodyPr/>
          <a:lstStyle/>
          <a:p>
            <a:r>
              <a:rPr lang="en-US" dirty="0">
                <a:solidFill>
                  <a:schemeClr val="bg1"/>
                </a:solidFill>
              </a:rPr>
              <a:t>Team Development Stories</a:t>
            </a:r>
          </a:p>
        </p:txBody>
      </p:sp>
      <p:sp>
        <p:nvSpPr>
          <p:cNvPr id="17" name="Rectangle 16"/>
          <p:cNvSpPr/>
          <p:nvPr/>
        </p:nvSpPr>
        <p:spPr>
          <a:xfrm>
            <a:off x="3584318" y="2598580"/>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React, UI, APIs, Chips</a:t>
            </a:r>
          </a:p>
        </p:txBody>
      </p:sp>
      <p:sp>
        <p:nvSpPr>
          <p:cNvPr id="20" name="TextBox 19"/>
          <p:cNvSpPr txBox="1"/>
          <p:nvPr/>
        </p:nvSpPr>
        <p:spPr>
          <a:xfrm>
            <a:off x="1527787" y="3356551"/>
            <a:ext cx="1798992" cy="438590"/>
          </a:xfrm>
          <a:prstGeom prst="rect">
            <a:avLst/>
          </a:prstGeom>
          <a:noFill/>
        </p:spPr>
        <p:txBody>
          <a:bodyPr wrap="square" lIns="68586" tIns="34294" rIns="68586" bIns="34294" rtlCol="0">
            <a:spAutoFit/>
          </a:bodyPr>
          <a:lstStyle/>
          <a:p>
            <a:pPr algn="ctr"/>
            <a:r>
              <a:rPr lang="en-US" sz="2400" b="1" dirty="0">
                <a:solidFill>
                  <a:schemeClr val="bg1"/>
                </a:solidFill>
              </a:rPr>
              <a:t>Michael</a:t>
            </a:r>
            <a:endParaRPr lang="en-US" sz="1400" b="1" dirty="0">
              <a:solidFill>
                <a:schemeClr val="bg1"/>
              </a:solidFill>
            </a:endParaRPr>
          </a:p>
        </p:txBody>
      </p:sp>
      <p:sp>
        <p:nvSpPr>
          <p:cNvPr id="21" name="Rectangle 20"/>
          <p:cNvSpPr/>
          <p:nvPr/>
        </p:nvSpPr>
        <p:spPr>
          <a:xfrm>
            <a:off x="3584317" y="3252765"/>
            <a:ext cx="4076570" cy="580681"/>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defRPr/>
            </a:pPr>
            <a:r>
              <a:rPr lang="en-US" sz="1400" b="1" dirty="0">
                <a:solidFill>
                  <a:schemeClr val="bg1"/>
                </a:solidFill>
              </a:rPr>
              <a:t>React, UI, </a:t>
            </a:r>
            <a:r>
              <a:rPr lang="en-US" sz="1400" b="1" dirty="0" err="1">
                <a:solidFill>
                  <a:schemeClr val="bg1"/>
                </a:solidFill>
              </a:rPr>
              <a:t>GoogleOAuth</a:t>
            </a:r>
            <a:endParaRPr lang="en-US" sz="1400" b="1" dirty="0">
              <a:solidFill>
                <a:schemeClr val="bg1"/>
              </a:solidFill>
            </a:endParaRPr>
          </a:p>
        </p:txBody>
      </p:sp>
      <p:sp>
        <p:nvSpPr>
          <p:cNvPr id="12" name="TextBox 11"/>
          <p:cNvSpPr txBox="1"/>
          <p:nvPr/>
        </p:nvSpPr>
        <p:spPr>
          <a:xfrm>
            <a:off x="1643401" y="1220984"/>
            <a:ext cx="1212799" cy="500145"/>
          </a:xfrm>
          <a:prstGeom prst="rect">
            <a:avLst/>
          </a:prstGeom>
          <a:noFill/>
        </p:spPr>
        <p:txBody>
          <a:bodyPr wrap="square" lIns="68586" tIns="34294" rIns="68586" bIns="34294" rtlCol="0">
            <a:spAutoFit/>
          </a:bodyPr>
          <a:lstStyle/>
          <a:p>
            <a:pPr algn="ctr"/>
            <a:r>
              <a:rPr lang="en-US" sz="2400" b="1" dirty="0">
                <a:solidFill>
                  <a:schemeClr val="bg1"/>
                </a:solidFill>
              </a:rPr>
              <a:t>Steve</a:t>
            </a:r>
            <a:r>
              <a:rPr lang="en-US" sz="2800" b="1" dirty="0">
                <a:solidFill>
                  <a:srgbClr val="585858"/>
                </a:solidFill>
              </a:rPr>
              <a:t>  </a:t>
            </a:r>
          </a:p>
        </p:txBody>
      </p:sp>
      <p:sp>
        <p:nvSpPr>
          <p:cNvPr id="13" name="TextBox 12"/>
          <p:cNvSpPr txBox="1"/>
          <p:nvPr/>
        </p:nvSpPr>
        <p:spPr>
          <a:xfrm>
            <a:off x="1730222" y="1953358"/>
            <a:ext cx="1212799" cy="438590"/>
          </a:xfrm>
          <a:prstGeom prst="rect">
            <a:avLst/>
          </a:prstGeom>
          <a:noFill/>
        </p:spPr>
        <p:txBody>
          <a:bodyPr wrap="square" lIns="68586" tIns="34294" rIns="68586" bIns="34294" rtlCol="0">
            <a:spAutoFit/>
          </a:bodyPr>
          <a:lstStyle/>
          <a:p>
            <a:pPr algn="ctr"/>
            <a:r>
              <a:rPr lang="en-US" sz="2400" b="1" dirty="0">
                <a:solidFill>
                  <a:schemeClr val="bg1"/>
                </a:solidFill>
              </a:rPr>
              <a:t>Joshua</a:t>
            </a:r>
            <a:endParaRPr lang="en-US" sz="1400" b="1" dirty="0">
              <a:solidFill>
                <a:schemeClr val="bg1"/>
              </a:solidFill>
            </a:endParaRPr>
          </a:p>
        </p:txBody>
      </p:sp>
      <p:sp>
        <p:nvSpPr>
          <p:cNvPr id="11" name="TextBox 10"/>
          <p:cNvSpPr txBox="1"/>
          <p:nvPr/>
        </p:nvSpPr>
        <p:spPr>
          <a:xfrm>
            <a:off x="1820883" y="2598580"/>
            <a:ext cx="1212799" cy="500145"/>
          </a:xfrm>
          <a:prstGeom prst="rect">
            <a:avLst/>
          </a:prstGeom>
          <a:noFill/>
        </p:spPr>
        <p:txBody>
          <a:bodyPr wrap="square" lIns="68586" tIns="34294" rIns="68586" bIns="34294" rtlCol="0">
            <a:spAutoFit/>
          </a:bodyPr>
          <a:lstStyle/>
          <a:p>
            <a:pPr algn="ctr"/>
            <a:r>
              <a:rPr lang="en-US" sz="2800" b="1" dirty="0">
                <a:solidFill>
                  <a:schemeClr val="bg1"/>
                </a:solidFill>
              </a:rPr>
              <a:t>Logan</a:t>
            </a:r>
            <a:endParaRPr lang="en-US" sz="1400" b="1" dirty="0">
              <a:solidFill>
                <a:schemeClr val="bg1"/>
              </a:solidFill>
            </a:endParaRPr>
          </a:p>
        </p:txBody>
      </p:sp>
      <p:sp>
        <p:nvSpPr>
          <p:cNvPr id="14" name="Rectangle 13"/>
          <p:cNvSpPr/>
          <p:nvPr/>
        </p:nvSpPr>
        <p:spPr>
          <a:xfrm>
            <a:off x="3594400" y="1199537"/>
            <a:ext cx="4066488" cy="577170"/>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Overall idea, SCRUM Master , MongoDB</a:t>
            </a:r>
          </a:p>
        </p:txBody>
      </p:sp>
      <p:sp>
        <p:nvSpPr>
          <p:cNvPr id="15" name="Rectangle 14"/>
          <p:cNvSpPr/>
          <p:nvPr/>
        </p:nvSpPr>
        <p:spPr>
          <a:xfrm>
            <a:off x="3584318" y="1903095"/>
            <a:ext cx="4076570" cy="517918"/>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1400" b="1" dirty="0">
                <a:solidFill>
                  <a:schemeClr val="bg1"/>
                </a:solidFill>
              </a:rPr>
              <a:t>React, UI, APIs, Chips</a:t>
            </a:r>
          </a:p>
        </p:txBody>
      </p:sp>
      <p:sp>
        <p:nvSpPr>
          <p:cNvPr id="16" name="TextBox 15">
            <a:extLst>
              <a:ext uri="{FF2B5EF4-FFF2-40B4-BE49-F238E27FC236}">
                <a16:creationId xmlns:a16="http://schemas.microsoft.com/office/drawing/2014/main" id="{29192683-195A-1B43-8778-9799E5095879}"/>
              </a:ext>
            </a:extLst>
          </p:cNvPr>
          <p:cNvSpPr txBox="1"/>
          <p:nvPr/>
        </p:nvSpPr>
        <p:spPr>
          <a:xfrm>
            <a:off x="1527787" y="3998857"/>
            <a:ext cx="1617670" cy="438590"/>
          </a:xfrm>
          <a:prstGeom prst="rect">
            <a:avLst/>
          </a:prstGeom>
          <a:noFill/>
        </p:spPr>
        <p:txBody>
          <a:bodyPr wrap="square" lIns="68586" tIns="34294" rIns="68586" bIns="34294" rtlCol="0">
            <a:spAutoFit/>
          </a:bodyPr>
          <a:lstStyle/>
          <a:p>
            <a:pPr algn="ctr"/>
            <a:r>
              <a:rPr lang="en-US" sz="2400" b="1" dirty="0">
                <a:solidFill>
                  <a:schemeClr val="bg1"/>
                </a:solidFill>
              </a:rPr>
              <a:t>Derek</a:t>
            </a:r>
            <a:endParaRPr lang="en-US" sz="1400" b="1" dirty="0">
              <a:solidFill>
                <a:schemeClr val="bg1"/>
              </a:solidFill>
            </a:endParaRPr>
          </a:p>
        </p:txBody>
      </p:sp>
      <p:sp>
        <p:nvSpPr>
          <p:cNvPr id="18" name="Rectangle 17">
            <a:extLst>
              <a:ext uri="{FF2B5EF4-FFF2-40B4-BE49-F238E27FC236}">
                <a16:creationId xmlns:a16="http://schemas.microsoft.com/office/drawing/2014/main" id="{4E553B9C-05FE-FC42-A0BD-3636AB00FCAF}"/>
              </a:ext>
            </a:extLst>
          </p:cNvPr>
          <p:cNvSpPr/>
          <p:nvPr/>
        </p:nvSpPr>
        <p:spPr>
          <a:xfrm>
            <a:off x="3594400" y="3973986"/>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MongoDB, Presentation</a:t>
            </a:r>
          </a:p>
        </p:txBody>
      </p:sp>
      <p:pic>
        <p:nvPicPr>
          <p:cNvPr id="3" name="Picture 2">
            <a:extLst>
              <a:ext uri="{FF2B5EF4-FFF2-40B4-BE49-F238E27FC236}">
                <a16:creationId xmlns:a16="http://schemas.microsoft.com/office/drawing/2014/main" id="{4368D28B-84F0-D44D-BEEE-036E4378F2D7}"/>
              </a:ext>
            </a:extLst>
          </p:cNvPr>
          <p:cNvPicPr>
            <a:picLocks noChangeAspect="1"/>
          </p:cNvPicPr>
          <p:nvPr/>
        </p:nvPicPr>
        <p:blipFill>
          <a:blip r:embed="rId4"/>
          <a:stretch>
            <a:fillRect/>
          </a:stretch>
        </p:blipFill>
        <p:spPr>
          <a:xfrm>
            <a:off x="0" y="4542681"/>
            <a:ext cx="9144000" cy="646281"/>
          </a:xfrm>
          <a:prstGeom prst="rect">
            <a:avLst/>
          </a:prstGeom>
        </p:spPr>
      </p:pic>
    </p:spTree>
    <p:extLst>
      <p:ext uri="{BB962C8B-B14F-4D97-AF65-F5344CB8AC3E}">
        <p14:creationId xmlns:p14="http://schemas.microsoft.com/office/powerpoint/2010/main" val="125009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A6AA1E-8E28-A24E-B143-ABC87E0B3CCC}"/>
              </a:ext>
            </a:extLst>
          </p:cNvPr>
          <p:cNvPicPr>
            <a:picLocks noChangeAspect="1"/>
          </p:cNvPicPr>
          <p:nvPr/>
        </p:nvPicPr>
        <p:blipFill>
          <a:blip r:embed="rId3"/>
          <a:stretch>
            <a:fillRect/>
          </a:stretch>
        </p:blipFill>
        <p:spPr>
          <a:xfrm>
            <a:off x="3226" y="0"/>
            <a:ext cx="9140774" cy="6098610"/>
          </a:xfrm>
          <a:prstGeom prst="rect">
            <a:avLst/>
          </a:prstGeom>
        </p:spPr>
      </p:pic>
      <p:sp>
        <p:nvSpPr>
          <p:cNvPr id="3" name="Title 2"/>
          <p:cNvSpPr>
            <a:spLocks noGrp="1"/>
          </p:cNvSpPr>
          <p:nvPr>
            <p:ph type="ctrTitle"/>
          </p:nvPr>
        </p:nvSpPr>
        <p:spPr>
          <a:xfrm>
            <a:off x="211746" y="17308"/>
            <a:ext cx="8679145" cy="468693"/>
          </a:xfrm>
          <a:gradFill>
            <a:gsLst>
              <a:gs pos="0">
                <a:schemeClr val="bg2">
                  <a:lumMod val="65000"/>
                </a:schemeClr>
              </a:gs>
              <a:gs pos="99001">
                <a:srgbClr val="2D5AA3"/>
              </a:gs>
              <a:gs pos="100000">
                <a:srgbClr val="2D5AA3"/>
              </a:gs>
            </a:gsLst>
            <a:lin ang="5400000" scaled="0"/>
          </a:gradFill>
          <a:ln>
            <a:noFill/>
          </a:ln>
          <a:extLst/>
        </p:spPr>
        <p:txBody>
          <a:bodyPr vert="horz" wrap="square" lIns="91424" tIns="45712" rIns="91424" bIns="45712" numCol="1" anchor="ctr" anchorCtr="0" compatLnSpc="1">
            <a:prstTxWarp prst="textNoShape">
              <a:avLst/>
            </a:prstTxWarp>
          </a:bodyPr>
          <a:lstStyle/>
          <a:p>
            <a:r>
              <a:rPr lang="en-US" dirty="0">
                <a:solidFill>
                  <a:schemeClr val="bg1"/>
                </a:solidFill>
              </a:rPr>
              <a:t>Planned Improvements</a:t>
            </a:r>
          </a:p>
        </p:txBody>
      </p:sp>
      <p:graphicFrame>
        <p:nvGraphicFramePr>
          <p:cNvPr id="8" name="Table Placeholder 7"/>
          <p:cNvGraphicFramePr>
            <a:graphicFrameLocks noGrp="1"/>
          </p:cNvGraphicFramePr>
          <p:nvPr>
            <p:ph type="tbl" sz="quarter" idx="12"/>
            <p:extLst>
              <p:ext uri="{D42A27DB-BD31-4B8C-83A1-F6EECF244321}">
                <p14:modId xmlns:p14="http://schemas.microsoft.com/office/powerpoint/2010/main" val="177435789"/>
              </p:ext>
            </p:extLst>
          </p:nvPr>
        </p:nvGraphicFramePr>
        <p:xfrm>
          <a:off x="211746" y="486001"/>
          <a:ext cx="8706004" cy="1645920"/>
        </p:xfrm>
        <a:graphic>
          <a:graphicData uri="http://schemas.openxmlformats.org/drawingml/2006/table">
            <a:tbl>
              <a:tblPr firstRow="1" bandRow="1">
                <a:tableStyleId>{5C22544A-7EE6-4342-B048-85BDC9FD1C3A}</a:tableStyleId>
              </a:tblPr>
              <a:tblGrid>
                <a:gridCol w="1722157">
                  <a:extLst>
                    <a:ext uri="{9D8B030D-6E8A-4147-A177-3AD203B41FA5}">
                      <a16:colId xmlns:a16="http://schemas.microsoft.com/office/drawing/2014/main" val="20000"/>
                    </a:ext>
                  </a:extLst>
                </a:gridCol>
                <a:gridCol w="6983847">
                  <a:extLst>
                    <a:ext uri="{9D8B030D-6E8A-4147-A177-3AD203B41FA5}">
                      <a16:colId xmlns:a16="http://schemas.microsoft.com/office/drawing/2014/main" val="20001"/>
                    </a:ext>
                  </a:extLst>
                </a:gridCol>
              </a:tblGrid>
              <a:tr h="223165">
                <a:tc>
                  <a:txBody>
                    <a:bodyPr/>
                    <a:lstStyle/>
                    <a:p>
                      <a:r>
                        <a:rPr lang="en-US" sz="1200" dirty="0">
                          <a:solidFill>
                            <a:schemeClr val="bg1"/>
                          </a:solidFill>
                        </a:rPr>
                        <a:t>Deliverables</a:t>
                      </a:r>
                    </a:p>
                  </a:txBody>
                  <a:tcPr/>
                </a:tc>
                <a:tc>
                  <a:txBody>
                    <a:bodyPr/>
                    <a:lstStyle/>
                    <a:p>
                      <a:r>
                        <a:rPr lang="en-US" sz="1200" dirty="0">
                          <a:solidFill>
                            <a:schemeClr val="bg1"/>
                          </a:solidFill>
                        </a:rPr>
                        <a:t>Description</a:t>
                      </a:r>
                    </a:p>
                  </a:txBody>
                  <a:tcPr/>
                </a:tc>
                <a:extLst>
                  <a:ext uri="{0D108BD9-81ED-4DB2-BD59-A6C34878D82A}">
                    <a16:rowId xmlns:a16="http://schemas.microsoft.com/office/drawing/2014/main" val="10000"/>
                  </a:ext>
                </a:extLst>
              </a:tr>
              <a:tr h="0">
                <a:tc>
                  <a:txBody>
                    <a:bodyPr/>
                    <a:lstStyle/>
                    <a:p>
                      <a:r>
                        <a:rPr lang="en-US" sz="1600" b="1" dirty="0">
                          <a:solidFill>
                            <a:srgbClr val="002060"/>
                          </a:solidFill>
                        </a:rPr>
                        <a:t>Authentication</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Add more login options and save more personal info</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1"/>
                  </a:ext>
                </a:extLst>
              </a:tr>
              <a:tr h="373607">
                <a:tc>
                  <a:txBody>
                    <a:bodyPr/>
                    <a:lstStyle/>
                    <a:p>
                      <a:r>
                        <a:rPr lang="en-US" sz="1600" b="1" dirty="0">
                          <a:solidFill>
                            <a:srgbClr val="002060"/>
                          </a:solidFill>
                        </a:rPr>
                        <a:t>Saved Searches</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See all searches and share</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2"/>
                  </a:ext>
                </a:extLst>
              </a:tr>
              <a:tr h="218933">
                <a:tc>
                  <a:txBody>
                    <a:bodyPr/>
                    <a:lstStyle/>
                    <a:p>
                      <a:r>
                        <a:rPr lang="en-US" sz="1600" b="1" baseline="0" dirty="0">
                          <a:solidFill>
                            <a:srgbClr val="002060"/>
                          </a:solidFill>
                        </a:rPr>
                        <a:t>Mapping</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solidFill>
                          <a:schemeClr val="bg1"/>
                        </a:solidFill>
                      </a:endParaRP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802BAB30-C266-8C4C-8583-52933F17AFA0}"/>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1384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EECABCB-6CD3-3D41-A1BB-66A3CD4C507C}"/>
              </a:ext>
            </a:extLst>
          </p:cNvPr>
          <p:cNvPicPr>
            <a:picLocks noChangeAspect="1"/>
          </p:cNvPicPr>
          <p:nvPr/>
        </p:nvPicPr>
        <p:blipFill>
          <a:blip r:embed="rId3"/>
          <a:stretch>
            <a:fillRect/>
          </a:stretch>
        </p:blipFill>
        <p:spPr>
          <a:xfrm>
            <a:off x="0" y="0"/>
            <a:ext cx="9144000" cy="608076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Questions and Answers</a:t>
            </a:r>
          </a:p>
        </p:txBody>
      </p:sp>
      <p:pic>
        <p:nvPicPr>
          <p:cNvPr id="4" name="Picture 3">
            <a:extLst>
              <a:ext uri="{FF2B5EF4-FFF2-40B4-BE49-F238E27FC236}">
                <a16:creationId xmlns:a16="http://schemas.microsoft.com/office/drawing/2014/main" id="{428AFA59-4721-CD40-80EF-1BCEA87C4699}"/>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320294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E9D37DD-F3DE-BB49-934F-4FF03781C634}"/>
              </a:ext>
            </a:extLst>
          </p:cNvPr>
          <p:cNvPicPr>
            <a:picLocks noChangeAspect="1"/>
          </p:cNvPicPr>
          <p:nvPr/>
        </p:nvPicPr>
        <p:blipFill>
          <a:blip r:embed="rId3"/>
          <a:stretch>
            <a:fillRect/>
          </a:stretch>
        </p:blipFill>
        <p:spPr>
          <a:xfrm>
            <a:off x="0" y="0"/>
            <a:ext cx="9144000" cy="685800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Thank you!</a:t>
            </a:r>
          </a:p>
        </p:txBody>
      </p:sp>
      <p:pic>
        <p:nvPicPr>
          <p:cNvPr id="4" name="Picture 3">
            <a:extLst>
              <a:ext uri="{FF2B5EF4-FFF2-40B4-BE49-F238E27FC236}">
                <a16:creationId xmlns:a16="http://schemas.microsoft.com/office/drawing/2014/main" id="{17374EAA-31E0-0F43-A377-0BB4B8CCB387}"/>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524714832"/>
      </p:ext>
    </p:extLst>
  </p:cSld>
  <p:clrMapOvr>
    <a:masterClrMapping/>
  </p:clrMapOvr>
  <p:transition spd="slow">
    <p:wipe/>
  </p:transition>
</p:sld>
</file>

<file path=ppt/theme/theme1.xml><?xml version="1.0" encoding="utf-8"?>
<a:theme xmlns:a="http://schemas.openxmlformats.org/drawingml/2006/main" name="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23092</TotalTime>
  <Words>115</Words>
  <Application>Microsoft Macintosh PowerPoint</Application>
  <PresentationFormat>On-screen Show (16:9)</PresentationFormat>
  <Paragraphs>42</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ＭＳ Ｐゴシック</vt:lpstr>
      <vt:lpstr>Arial</vt:lpstr>
      <vt:lpstr>Broadway</vt:lpstr>
      <vt:lpstr>Calibri</vt:lpstr>
      <vt:lpstr>Calibri Light</vt:lpstr>
      <vt:lpstr>Ciscolight</vt:lpstr>
      <vt:lpstr>CiscoSans</vt:lpstr>
      <vt:lpstr>CiscoSans ExtraLight</vt:lpstr>
      <vt:lpstr>CiscoSans Thin</vt:lpstr>
      <vt:lpstr>Roboto</vt:lpstr>
      <vt:lpstr>Blue theme 2015 16x9</vt:lpstr>
      <vt:lpstr>Custom Design</vt:lpstr>
      <vt:lpstr>TriangleRelo Team Project Review  </vt:lpstr>
      <vt:lpstr>Agenda</vt:lpstr>
      <vt:lpstr>TriangleRelo  High Level Overview</vt:lpstr>
      <vt:lpstr>Demo</vt:lpstr>
      <vt:lpstr>Team Development Stories</vt:lpstr>
      <vt:lpstr>Planned Improvements</vt:lpstr>
      <vt:lpstr>Questions and Answers</vt:lpstr>
      <vt:lpstr>Thank you!</vt:lpstr>
    </vt:vector>
  </TitlesOfParts>
  <Company>Cisco Systems</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Network Optimization Service for Service Providers BDM Presentation</dc:title>
  <dc:creator>Ajay Soin -X (ajsoin - MODIS INC at Cisco)</dc:creator>
  <cp:lastModifiedBy>Derek Johnson</cp:lastModifiedBy>
  <cp:revision>551</cp:revision>
  <dcterms:created xsi:type="dcterms:W3CDTF">2015-08-17T22:56:39Z</dcterms:created>
  <dcterms:modified xsi:type="dcterms:W3CDTF">2018-03-20T17:50:01Z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chitectures">
    <vt:lpwstr/>
  </property>
  <property fmtid="{D5CDD505-2E9C-101B-9397-08002B2CF9AE}" pid="3" name="country">
    <vt:lpwstr>US</vt:lpwstr>
  </property>
  <property fmtid="{D5CDD505-2E9C-101B-9397-08002B2CF9AE}" pid="4" name="sesecurity">
    <vt:lpwstr>Cisco Confidential</vt:lpwstr>
  </property>
  <property fmtid="{D5CDD505-2E9C-101B-9397-08002B2CF9AE}" pid="5" name="publishDate">
    <vt:lpwstr>2016-09-14 01:29:00</vt:lpwstr>
  </property>
  <property fmtid="{D5CDD505-2E9C-101B-9397-08002B2CF9AE}" pid="6" name="language">
    <vt:lpwstr>en</vt:lpwstr>
  </property>
  <property fmtid="{D5CDD505-2E9C-101B-9397-08002B2CF9AE}" pid="7" name="pid">
    <vt:lpwstr/>
  </property>
  <property fmtid="{D5CDD505-2E9C-101B-9397-08002B2CF9AE}" pid="8" name="mimeType">
    <vt:lpwstr>application/vnd.openxmlformats-officedocument.presentationml.presentation</vt:lpwstr>
  </property>
  <property fmtid="{D5CDD505-2E9C-101B-9397-08002B2CF9AE}" pid="9" name="revisionFlag">
    <vt:lpwstr/>
  </property>
  <property fmtid="{D5CDD505-2E9C-101B-9397-08002B2CF9AE}" pid="10" name="contentArchive">
    <vt:lpwstr/>
  </property>
  <property fmtid="{D5CDD505-2E9C-101B-9397-08002B2CF9AE}" pid="11" name="bizEntity">
    <vt:lpwstr/>
  </property>
  <property fmtid="{D5CDD505-2E9C-101B-9397-08002B2CF9AE}" pid="12" name="contentLastModified">
    <vt:lpwstr>2016-04-04T17:43:05.000+0000</vt:lpwstr>
  </property>
  <property fmtid="{D5CDD505-2E9C-101B-9397-08002B2CF9AE}" pid="13" name="fileDuration">
    <vt:lpwstr/>
  </property>
  <property fmtid="{D5CDD505-2E9C-101B-9397-08002B2CF9AE}" pid="14" name="routeMarket">
    <vt:lpwstr/>
  </property>
  <property fmtid="{D5CDD505-2E9C-101B-9397-08002B2CF9AE}" pid="15" name="viewAble">
    <vt:lpwstr>Desktop and Mobile</vt:lpwstr>
  </property>
  <property fmtid="{D5CDD505-2E9C-101B-9397-08002B2CF9AE}" pid="16" name="targetSalesMotion">
    <vt:lpwstr/>
  </property>
  <property fmtid="{D5CDD505-2E9C-101B-9397-08002B2CF9AE}" pid="17" name="solutions">
    <vt:lpwstr>NetworkingSolutions:Solutions</vt:lpwstr>
  </property>
  <property fmtid="{D5CDD505-2E9C-101B-9397-08002B2CF9AE}" pid="18" name="secondaryConcept">
    <vt:lpwstr/>
  </property>
  <property fmtid="{D5CDD505-2E9C-101B-9397-08002B2CF9AE}" pid="19" name="targetSystem">
    <vt:lpwstr>WEM</vt:lpwstr>
  </property>
  <property fmtid="{D5CDD505-2E9C-101B-9397-08002B2CF9AE}" pid="20" name="targetCountry">
    <vt:lpwstr/>
  </property>
  <property fmtid="{D5CDD505-2E9C-101B-9397-08002B2CF9AE}" pid="21" name="marketIndustryTrend">
    <vt:lpwstr/>
  </property>
  <property fmtid="{D5CDD505-2E9C-101B-9397-08002B2CF9AE}" pid="22" name="machineConcepts">
    <vt:lpwstr>Cisco IOS Technologies, Cloud And Systems Management, Data Center Automation, Differentiated Services, Mobile Networks, Policy Management, Cisco IOS IP Mobility, Quality Of Service (QoS), Intelligent Automation, Optical Networking, Workload Automation, Pr</vt:lpwstr>
  </property>
  <property fmtid="{D5CDD505-2E9C-101B-9397-08002B2CF9AE}" pid="23" name="lastVerifiedDate">
    <vt:lpwstr/>
  </property>
  <property fmtid="{D5CDD505-2E9C-101B-9397-08002B2CF9AE}" pid="24" name="sysAlfPubVer">
    <vt:lpwstr>7</vt:lpwstr>
  </property>
  <property fmtid="{D5CDD505-2E9C-101B-9397-08002B2CF9AE}" pid="25" name="fileSize">
    <vt:lpwstr/>
  </property>
  <property fmtid="{D5CDD505-2E9C-101B-9397-08002B2CF9AE}" pid="26" name="targetPersona">
    <vt:lpwstr/>
  </property>
  <property fmtid="{D5CDD505-2E9C-101B-9397-08002B2CF9AE}" pid="27" name="buyerType">
    <vt:lpwstr/>
  </property>
  <property fmtid="{D5CDD505-2E9C-101B-9397-08002B2CF9AE}" pid="28" name="competitive">
    <vt:lpwstr/>
  </property>
  <property fmtid="{D5CDD505-2E9C-101B-9397-08002B2CF9AE}" pid="29" name="autoPlay">
    <vt:lpwstr>No</vt:lpwstr>
  </property>
  <property fmtid="{D5CDD505-2E9C-101B-9397-08002B2CF9AE}" pid="30" name="offeringCategory">
    <vt:lpwstr>Services</vt:lpwstr>
  </property>
  <property fmtid="{D5CDD505-2E9C-101B-9397-08002B2CF9AE}" pid="31" name="authors">
    <vt:lpwstr>Cisco Systems, Inc.</vt:lpwstr>
  </property>
  <property fmtid="{D5CDD505-2E9C-101B-9397-08002B2CF9AE}" pid="32" name="deliveryMethod">
    <vt:lpwstr/>
  </property>
  <property fmtid="{D5CDD505-2E9C-101B-9397-08002B2CF9AE}" pid="33" name="fireWall">
    <vt:lpwstr>No</vt:lpwstr>
  </property>
  <property fmtid="{D5CDD505-2E9C-101B-9397-08002B2CF9AE}" pid="34" name="concept">
    <vt:lpwstr>Island of Content</vt:lpwstr>
  </property>
  <property fmtid="{D5CDD505-2E9C-101B-9397-08002B2CF9AE}" pid="35" name="primaryConcept">
    <vt:lpwstr>NetworkingSolutions:Solutions</vt:lpwstr>
  </property>
  <property fmtid="{D5CDD505-2E9C-101B-9397-08002B2CF9AE}" pid="36" name="description">
    <vt:lpwstr>For our service provider customers, Cisco Network Optimization Service helps you prevent business disruption and improve operational efficiency. It provides continuous support to manage the risk of disruption while you introduce change. We help you improv</vt:lpwstr>
  </property>
  <property fmtid="{D5CDD505-2E9C-101B-9397-08002B2CF9AE}" pid="37" name="title">
    <vt:lpwstr>Cisco Network Optimization Service for Service Providers BDM Presentation</vt:lpwstr>
  </property>
  <property fmtid="{D5CDD505-2E9C-101B-9397-08002B2CF9AE}" pid="38" name="products">
    <vt:lpwstr/>
  </property>
  <property fmtid="{D5CDD505-2E9C-101B-9397-08002B2CF9AE}" pid="39" name="industryType">
    <vt:lpwstr/>
  </property>
  <property fmtid="{D5CDD505-2E9C-101B-9397-08002B2CF9AE}" pid="40" name="wemDestFolderPath">
    <vt:lpwstr>/content/dam/en/us/solutions/collateral/service-provider</vt:lpwstr>
  </property>
  <property fmtid="{D5CDD505-2E9C-101B-9397-08002B2CF9AE}" pid="41" name="certified">
    <vt:lpwstr>certified</vt:lpwstr>
  </property>
  <property fmtid="{D5CDD505-2E9C-101B-9397-08002B2CF9AE}" pid="42" name="alfrescoDocVersion">
    <vt:lpwstr>2.0</vt:lpwstr>
  </property>
  <property fmtid="{D5CDD505-2E9C-101B-9397-08002B2CF9AE}" pid="43" name="subBizEntity">
    <vt:lpwstr/>
  </property>
  <property fmtid="{D5CDD505-2E9C-101B-9397-08002B2CF9AE}" pid="44" name="createDate">
    <vt:lpwstr>2015-11-25 18:31:36</vt:lpwstr>
  </property>
  <property fmtid="{D5CDD505-2E9C-101B-9397-08002B2CF9AE}" pid="45" name="expirationDate">
    <vt:lpwstr>2017-07-05 00:00:00</vt:lpwstr>
  </property>
  <property fmtid="{D5CDD505-2E9C-101B-9397-08002B2CF9AE}" pid="46" name="marketSegment">
    <vt:lpwstr/>
  </property>
  <property fmtid="{D5CDD505-2E9C-101B-9397-08002B2CF9AE}" pid="47" name="alfrescoTraceID">
    <vt:lpwstr>workspace://SpacesStore/03c77178-5a49-4e65-b50b-1ff635cfec3a</vt:lpwstr>
  </property>
  <property fmtid="{D5CDD505-2E9C-101B-9397-08002B2CF9AE}" pid="48" name="accessLevel">
    <vt:lpwstr>Employee</vt:lpwstr>
  </property>
  <property fmtid="{D5CDD505-2E9C-101B-9397-08002B2CF9AE}" pid="49" name="roleBasedDevelopment">
    <vt:lpwstr/>
  </property>
  <property fmtid="{D5CDD505-2E9C-101B-9397-08002B2CF9AE}" pid="50" name="iocontentsource">
    <vt:lpwstr>Sales</vt:lpwstr>
  </property>
  <property fmtid="{D5CDD505-2E9C-101B-9397-08002B2CF9AE}" pid="51" name="docType">
    <vt:lpwstr>Networking Solutions Sales Resource</vt:lpwstr>
  </property>
  <property fmtid="{D5CDD505-2E9C-101B-9397-08002B2CF9AE}" pid="52" name="contentSubcategory">
    <vt:lpwstr>Presentations</vt:lpwstr>
  </property>
  <property fmtid="{D5CDD505-2E9C-101B-9397-08002B2CF9AE}" pid="53" name="services">
    <vt:lpwstr>/Services/Advanced Services,/Services/Advanced Services/AS-OPT%2FNetwork Optimize Svcs-NOSC,/Services/Advanced Services/AS-S-OPT%2FNetwork Optimize Svcs-NOSC</vt:lpwstr>
  </property>
  <property fmtid="{D5CDD505-2E9C-101B-9397-08002B2CF9AE}" pid="54" name="contentCategory">
    <vt:lpwstr>Collateral</vt:lpwstr>
  </property>
  <property fmtid="{D5CDD505-2E9C-101B-9397-08002B2CF9AE}" pid="55" name="downLoadable">
    <vt:lpwstr>Yes</vt:lpwstr>
  </property>
  <property fmtid="{D5CDD505-2E9C-101B-9397-08002B2CF9AE}" pid="56" name="acquisitions">
    <vt:lpwstr/>
  </property>
  <property fmtid="{D5CDD505-2E9C-101B-9397-08002B2CF9AE}" pid="57" name="seTags">
    <vt:lpwstr>stability, flexibility</vt:lpwstr>
  </property>
</Properties>
</file>